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48"/>
  </p:notesMasterIdLst>
  <p:handoutMasterIdLst>
    <p:handoutMasterId r:id="rId49"/>
  </p:handoutMasterIdLst>
  <p:sldIdLst>
    <p:sldId id="292" r:id="rId7"/>
    <p:sldId id="256" r:id="rId8"/>
    <p:sldId id="257" r:id="rId9"/>
    <p:sldId id="258" r:id="rId10"/>
    <p:sldId id="305" r:id="rId11"/>
    <p:sldId id="315" r:id="rId12"/>
    <p:sldId id="317" r:id="rId13"/>
    <p:sldId id="320" r:id="rId14"/>
    <p:sldId id="321" r:id="rId15"/>
    <p:sldId id="318" r:id="rId16"/>
    <p:sldId id="319" r:id="rId17"/>
    <p:sldId id="286" r:id="rId18"/>
    <p:sldId id="287" r:id="rId19"/>
    <p:sldId id="288" r:id="rId20"/>
    <p:sldId id="263" r:id="rId21"/>
    <p:sldId id="306" r:id="rId22"/>
    <p:sldId id="307" r:id="rId23"/>
    <p:sldId id="309" r:id="rId24"/>
    <p:sldId id="289" r:id="rId25"/>
    <p:sldId id="314" r:id="rId26"/>
    <p:sldId id="265" r:id="rId27"/>
    <p:sldId id="266" r:id="rId28"/>
    <p:sldId id="267" r:id="rId29"/>
    <p:sldId id="268" r:id="rId30"/>
    <p:sldId id="295" r:id="rId31"/>
    <p:sldId id="296" r:id="rId32"/>
    <p:sldId id="299" r:id="rId33"/>
    <p:sldId id="302" r:id="rId34"/>
    <p:sldId id="304" r:id="rId35"/>
    <p:sldId id="303" r:id="rId36"/>
    <p:sldId id="310" r:id="rId37"/>
    <p:sldId id="312" r:id="rId38"/>
    <p:sldId id="313" r:id="rId39"/>
    <p:sldId id="272" r:id="rId40"/>
    <p:sldId id="276" r:id="rId41"/>
    <p:sldId id="273" r:id="rId42"/>
    <p:sldId id="274" r:id="rId43"/>
    <p:sldId id="275" r:id="rId44"/>
    <p:sldId id="279" r:id="rId45"/>
    <p:sldId id="277" r:id="rId46"/>
    <p:sldId id="278" r:id="rId47"/>
  </p:sldIdLst>
  <p:sldSz cx="9144000" cy="5143500" type="screen16x9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3368" autoAdjust="0"/>
  </p:normalViewPr>
  <p:slideViewPr>
    <p:cSldViewPr>
      <p:cViewPr>
        <p:scale>
          <a:sx n="80" d="100"/>
          <a:sy n="80" d="100"/>
        </p:scale>
        <p:origin x="-996" y="-2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smtClean="0">
              <a:latin typeface="Times New Roman" pitchFamily="18" charset="0"/>
              <a:cs typeface="Times New Roman" pitchFamily="18" charset="0"/>
            </a:rPr>
            <a:t>Giới thiệu bài toán</a:t>
          </a:r>
          <a:endParaRPr lang="en-US" dirty="0" smtClean="0">
            <a:latin typeface="Times New Roman" pitchFamily="18" charset="0"/>
            <a:cs typeface="Times New Roman" pitchFamily="18" charset="0"/>
          </a:endParaRP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Giải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quyết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toán</a:t>
          </a:r>
          <a:endParaRPr lang="vi-VN" dirty="0">
            <a:latin typeface="Times New Roman" pitchFamily="18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JobZoom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Kết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luận</a:t>
          </a:r>
          <a:endParaRPr lang="en-US" dirty="0" smtClean="0">
            <a:latin typeface="Times New Roman" pitchFamily="18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Times New Roman" pitchFamily="18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</dgm:pt>
    <dgm:pt modelId="{24598DBF-31B3-4A7A-8AA5-251C625A80C7}" type="pres">
      <dgm:prSet presAssocID="{E2C9F037-FE6A-4292-840A-18589993EED2}" presName="cycle" presStyleCnt="0"/>
      <dgm:spPr/>
    </dgm:pt>
    <dgm:pt modelId="{BA11E070-939D-4149-A144-64D0DDEAC629}" type="pres">
      <dgm:prSet presAssocID="{E2C9F037-FE6A-4292-840A-18589993EED2}" presName="srcNode" presStyleLbl="node1" presStyleIdx="0" presStyleCnt="4"/>
      <dgm:spPr/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</dgm:pt>
    <dgm:pt modelId="{7A8F4000-891A-406D-B597-9237B621F926}" type="pres">
      <dgm:prSet presAssocID="{E2C9F037-FE6A-4292-840A-18589993EED2}" presName="dstNode" presStyleLbl="node1" presStyleIdx="0" presStyleCnt="4"/>
      <dgm:spPr/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</dgm:pt>
    <dgm:pt modelId="{68745E51-0345-4658-A7A4-B1F4C3EFB484}" type="pres">
      <dgm:prSet presAssocID="{737069CB-41C6-40C9-947D-22986A453186}" presName="accentRepeatNode" presStyleLbl="solidFgAcc1" presStyleIdx="0" presStyleCnt="4"/>
      <dgm:spPr/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</dgm:pt>
    <dgm:pt modelId="{77C541FC-1512-4E44-8731-08C4D27DDA33}" type="pres">
      <dgm:prSet presAssocID="{67828CE5-48A2-41EB-A5F6-3ECCA762CB4C}" presName="accentRepeatNode" presStyleLbl="solidFgAcc1" presStyleIdx="1" presStyleCnt="4"/>
      <dgm:spPr/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</dgm:pt>
    <dgm:pt modelId="{9719BA85-BF0E-47F7-A721-995E2FF0224B}" type="pres">
      <dgm:prSet presAssocID="{DCD6900D-DC82-44E2-907C-BF3DEA1CF9C8}" presName="accentRepeatNode" presStyleLbl="solidFgAcc1" presStyleIdx="2" presStyleCnt="4"/>
      <dgm:spPr/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</dgm:pt>
    <dgm:pt modelId="{7CAEB1B3-2AE6-49F7-BC49-C99683973853}" type="pres">
      <dgm:prSet presAssocID="{267B4ABB-5ADE-4183-AF18-1998890F806A}" presName="accentRepeatNode" presStyleLbl="solidFgAcc1" presStyleIdx="3" presStyleCnt="4"/>
      <dgm:spPr/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4286884" y="-657667"/>
          <a:ext cx="5107586" cy="5107586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429962" y="291548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Times New Roman" pitchFamily="18" charset="0"/>
              <a:cs typeface="Times New Roman" pitchFamily="18" charset="0"/>
            </a:rPr>
            <a:t>Giới thiệu bài toán</a:t>
          </a:r>
          <a:endParaRPr lang="en-US" sz="3200" kern="1200" dirty="0" smtClean="0">
            <a:latin typeface="Times New Roman" pitchFamily="18" charset="0"/>
            <a:cs typeface="Times New Roman" pitchFamily="18" charset="0"/>
          </a:endParaRPr>
        </a:p>
      </dsp:txBody>
      <dsp:txXfrm>
        <a:off x="429962" y="291548"/>
        <a:ext cx="7296006" cy="583400"/>
      </dsp:txXfrm>
    </dsp:sp>
    <dsp:sp modelId="{68745E51-0345-4658-A7A4-B1F4C3EFB484}">
      <dsp:nvSpPr>
        <dsp:cNvPr id="0" name=""/>
        <dsp:cNvSpPr/>
      </dsp:nvSpPr>
      <dsp:spPr>
        <a:xfrm>
          <a:off x="65337" y="218623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764439" y="116680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Giải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quyết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bài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toán</a:t>
          </a:r>
          <a:endParaRPr lang="vi-VN" sz="32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764439" y="1166800"/>
        <a:ext cx="6961529" cy="583400"/>
      </dsp:txXfrm>
    </dsp:sp>
    <dsp:sp modelId="{77C541FC-1512-4E44-8731-08C4D27DDA33}">
      <dsp:nvSpPr>
        <dsp:cNvPr id="0" name=""/>
        <dsp:cNvSpPr/>
      </dsp:nvSpPr>
      <dsp:spPr>
        <a:xfrm>
          <a:off x="399814" y="1093875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808645" y="207887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JobZoom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framework</a:t>
          </a:r>
        </a:p>
      </dsp:txBody>
      <dsp:txXfrm>
        <a:off x="808645" y="2078870"/>
        <a:ext cx="6961529" cy="583400"/>
      </dsp:txXfrm>
    </dsp:sp>
    <dsp:sp modelId="{9719BA85-BF0E-47F7-A721-995E2FF0224B}">
      <dsp:nvSpPr>
        <dsp:cNvPr id="0" name=""/>
        <dsp:cNvSpPr/>
      </dsp:nvSpPr>
      <dsp:spPr>
        <a:xfrm>
          <a:off x="399814" y="1969126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429962" y="2917303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Kết</a:t>
          </a:r>
          <a:r>
            <a:rPr lang="en-US" sz="32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kern="1200" dirty="0" err="1" smtClean="0">
              <a:latin typeface="Times New Roman" pitchFamily="18" charset="0"/>
              <a:cs typeface="Times New Roman" pitchFamily="18" charset="0"/>
            </a:rPr>
            <a:t>luận</a:t>
          </a:r>
          <a:endParaRPr lang="en-US" sz="3200" kern="1200" dirty="0" smtClean="0">
            <a:latin typeface="Times New Roman" pitchFamily="18" charset="0"/>
            <a:cs typeface="Times New Roman" pitchFamily="18" charset="0"/>
          </a:endParaRPr>
        </a:p>
      </dsp:txBody>
      <dsp:txXfrm>
        <a:off x="429962" y="2917303"/>
        <a:ext cx="7296006" cy="583400"/>
      </dsp:txXfrm>
    </dsp:sp>
    <dsp:sp modelId="{7CAEB1B3-2AE6-49F7-BC49-C99683973853}">
      <dsp:nvSpPr>
        <dsp:cNvPr id="0" name=""/>
        <dsp:cNvSpPr/>
      </dsp:nvSpPr>
      <dsp:spPr>
        <a:xfrm>
          <a:off x="65337" y="2844378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06/01/2012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1/6/2012 6:58 AM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1/6/2012 6:58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3"/>
            <a:ext cx="2209800" cy="273844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1/6/2012 6:58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8" y="4686156"/>
            <a:ext cx="55734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8" y="1699107"/>
            <a:ext cx="7683913" cy="1142623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352790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70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41287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186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7" y="3219822"/>
            <a:ext cx="2407941" cy="18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1/6/2012 6:58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8" y="1371606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7" y="2682707"/>
            <a:ext cx="768191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400056"/>
            <a:ext cx="7043208" cy="1142621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1771656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5" y="3829056"/>
            <a:ext cx="8679127" cy="623248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70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5966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058670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670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629322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31158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629322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8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4" y="4711541"/>
            <a:ext cx="1229995" cy="2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6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41835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41835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1" y="1085853"/>
            <a:ext cx="8363937" cy="114262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1" y="3257553"/>
            <a:ext cx="8363937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0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4800606"/>
            <a:ext cx="2132964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24198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850531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918371"/>
            <a:ext cx="1623848" cy="1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65610"/>
            <a:ext cx="9144000" cy="165735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1" y="3091358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1" y="1322984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590277"/>
            <a:ext cx="9163056" cy="24743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322983"/>
            <a:ext cx="768153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3091358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9" y="4176773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2" y="4719920"/>
            <a:ext cx="1829069" cy="29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644860"/>
            <a:ext cx="1160060" cy="13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6" y="787808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7" y="4758343"/>
            <a:ext cx="1886441" cy="132078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753960"/>
            <a:ext cx="4400506" cy="438954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280035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753959"/>
            <a:ext cx="9144000" cy="6858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896515"/>
            <a:ext cx="3887212" cy="416720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1597972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2573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646"/>
            <a:ext cx="9141808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90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316736"/>
            <a:ext cx="1615307" cy="1266340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1/6/2012 6:58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1/6/2012 6:58 AM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2647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5966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083470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67468"/>
            <a:ext cx="8363938" cy="4154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6" y="125501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8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gia.ucsb.edu/giscc/units/u051/u051.html" TargetMode="External"/><Relationship Id="rId2" Type="http://schemas.openxmlformats.org/officeDocument/2006/relationships/hyperlink" Target="http://www.ncgia.ucsb.edu/giscc/units/u051/figures/figure05.gif" TargetMode="External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wm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6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5143500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solidFill>
                  <a:srgbClr val="FF0000"/>
                </a:solidFill>
              </a:rPr>
              <a:t>Thuyết trình: 25 mins</a:t>
            </a:r>
          </a:p>
          <a:p>
            <a:pPr lvl="1"/>
            <a:r>
              <a:rPr lang="en-US" u="sng" smtClean="0"/>
              <a:t>Giới thiệu bài toán:</a:t>
            </a:r>
            <a:r>
              <a:rPr lang="en-US" smtClean="0"/>
              <a:t> 					</a:t>
            </a:r>
            <a:r>
              <a:rPr lang="en-US" b="1" smtClean="0">
                <a:solidFill>
                  <a:srgbClr val="FF0000"/>
                </a:solidFill>
              </a:rPr>
              <a:t>3’</a:t>
            </a:r>
          </a:p>
          <a:p>
            <a:pPr lvl="1"/>
            <a:r>
              <a:rPr lang="en-US" u="sng" smtClean="0"/>
              <a:t>Giải quyết bài toán:</a:t>
            </a:r>
            <a:r>
              <a:rPr lang="en-US" smtClean="0"/>
              <a:t>		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Tổ chức thông tin theo Hierarchy: 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So khớp thông tin: 		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Ứng dụng Decision tree				</a:t>
            </a:r>
            <a:r>
              <a:rPr lang="en-US" smtClean="0"/>
              <a:t>	</a:t>
            </a:r>
            <a:r>
              <a:rPr lang="en-US" i="1" smtClean="0"/>
              <a:t>2</a:t>
            </a:r>
            <a:r>
              <a:rPr lang="en-US" i="1" smtClean="0"/>
              <a:t>’</a:t>
            </a:r>
          </a:p>
          <a:p>
            <a:pPr lvl="1"/>
            <a:r>
              <a:rPr lang="en-US" u="sng" smtClean="0"/>
              <a:t>Giải pháp Job Zoom framework:</a:t>
            </a:r>
            <a:r>
              <a:rPr lang="en-US" smtClean="0"/>
              <a:t> 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3 + 1 Vấn đề chính cần giải quyết JobZoom	</a:t>
            </a:r>
            <a:r>
              <a:rPr lang="en-US" smtClean="0"/>
              <a:t>	</a:t>
            </a:r>
            <a:r>
              <a:rPr lang="en-US" i="1" smtClean="0"/>
              <a:t>1</a:t>
            </a:r>
            <a:r>
              <a:rPr lang="en-US" i="1" smtClean="0"/>
              <a:t>’</a:t>
            </a:r>
          </a:p>
          <a:p>
            <a:pPr lvl="2"/>
            <a:r>
              <a:rPr lang="en-US" smtClean="0"/>
              <a:t>Kiến trúc tổng quan				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Tổ chức Tag &amp; Hierarchy &amp; mapping		</a:t>
            </a:r>
            <a:r>
              <a:rPr lang="en-US" smtClean="0"/>
              <a:t>	</a:t>
            </a:r>
            <a:r>
              <a:rPr lang="en-US" i="1" smtClean="0"/>
              <a:t>1</a:t>
            </a:r>
            <a:r>
              <a:rPr lang="en-US" i="1" smtClean="0"/>
              <a:t>’</a:t>
            </a:r>
            <a:endParaRPr lang="en-US" smtClean="0"/>
          </a:p>
          <a:p>
            <a:pPr lvl="2"/>
            <a:r>
              <a:rPr lang="en-US" smtClean="0"/>
              <a:t>Matching tool				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Decision tree						2’</a:t>
            </a:r>
          </a:p>
          <a:p>
            <a:pPr lvl="1"/>
            <a:r>
              <a:rPr lang="en-US" u="sng" smtClean="0"/>
              <a:t>Demo</a:t>
            </a:r>
            <a:r>
              <a:rPr lang="en-US" smtClean="0"/>
              <a:t>							</a:t>
            </a:r>
            <a:r>
              <a:rPr lang="en-US" b="1" smtClean="0">
                <a:solidFill>
                  <a:srgbClr val="FF0000"/>
                </a:solidFill>
              </a:rPr>
              <a:t>8’</a:t>
            </a:r>
          </a:p>
          <a:p>
            <a:pPr lvl="1"/>
            <a:r>
              <a:rPr lang="en-US" u="sng" smtClean="0"/>
              <a:t>Đánh giá &amp; hướng phát triển</a:t>
            </a:r>
            <a:r>
              <a:rPr lang="en-US" smtClean="0"/>
              <a:t>			</a:t>
            </a:r>
            <a:r>
              <a:rPr lang="en-US" smtClean="0"/>
              <a:t>	</a:t>
            </a:r>
            <a:r>
              <a:rPr lang="en-US" b="1" smtClean="0">
                <a:solidFill>
                  <a:srgbClr val="FF0000"/>
                </a:solidFill>
              </a:rPr>
              <a:t>2</a:t>
            </a:r>
            <a:r>
              <a:rPr lang="en-US" b="1" smtClean="0">
                <a:solidFill>
                  <a:srgbClr val="FF0000"/>
                </a:solidFill>
              </a:rPr>
              <a:t>’</a:t>
            </a:r>
          </a:p>
          <a:p>
            <a:r>
              <a:rPr lang="en-US" smtClean="0">
                <a:solidFill>
                  <a:srgbClr val="FF0000"/>
                </a:solidFill>
              </a:rPr>
              <a:t>Q&amp;A: 20 mins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#3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462486"/>
          </a:xfrm>
        </p:spPr>
        <p:txBody>
          <a:bodyPr/>
          <a:lstStyle/>
          <a:p>
            <a:r>
              <a:rPr lang="en-US" smtClean="0"/>
              <a:t>Lợi ích của khai thác dữ liệu: giúp đưa ra các thông tin hữu ích, mang tính quyết định</a:t>
            </a:r>
          </a:p>
          <a:p>
            <a:r>
              <a:rPr lang="en-US" smtClean="0"/>
              <a:t>Khi thực hiện Data mining: </a:t>
            </a:r>
            <a:r>
              <a:rPr lang="en-US" i="1" smtClean="0">
                <a:solidFill>
                  <a:schemeClr val="tx2"/>
                </a:solidFill>
              </a:rPr>
              <a:t>cần xác định tập dữ liệu cần khai thác, có những thuộc tính (attributes) được xác định rõ</a:t>
            </a:r>
          </a:p>
          <a:p>
            <a:r>
              <a:rPr lang="en-US" smtClean="0"/>
              <a:t>Nhưng tập attributes của một đối tượng thì linh hoạt, không xác định trước.</a:t>
            </a:r>
          </a:p>
          <a:p>
            <a:pPr>
              <a:buFont typeface="Symbol"/>
              <a:buChar char="Þ"/>
            </a:pPr>
            <a:r>
              <a:rPr lang="en-US" smtClean="0"/>
              <a:t>Làm thế nào thiết kế trúc hỗ trợ việc khai thác dữ liệu khi thông tin của đối tượng có tập thuộc tính linh hoạt, không xác định trước</a:t>
            </a:r>
          </a:p>
          <a:p>
            <a:pPr>
              <a:buFont typeface="Symbol"/>
              <a:buChar char="Þ"/>
            </a:pPr>
            <a:endParaRPr lang="en-US" smtClean="0"/>
          </a:p>
          <a:p>
            <a:pPr>
              <a:buFont typeface="Symbol"/>
              <a:buChar char="Þ"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8254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6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r>
              <a:rPr lang="en-US" smtClean="0"/>
              <a:t>Note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definitions of data, information, data files and database</a:t>
            </a:r>
          </a:p>
          <a:p>
            <a:r>
              <a:rPr lang="en-US"/>
              <a:t>the concept and components of information domain</a:t>
            </a:r>
          </a:p>
          <a:p>
            <a:r>
              <a:rPr lang="en-US"/>
              <a:t>the data-oriented approach to information system development</a:t>
            </a:r>
          </a:p>
          <a:p>
            <a:r>
              <a:rPr lang="en-US"/>
              <a:t>the principles and methods of information organization</a:t>
            </a:r>
          </a:p>
          <a:p>
            <a:r>
              <a:rPr lang="en-US"/>
              <a:t>the principles and methods of data structure</a:t>
            </a:r>
          </a:p>
          <a:p>
            <a:r>
              <a:rPr lang="en-US"/>
              <a:t>design and specification of data structure by data modeling</a:t>
            </a:r>
          </a:p>
          <a:p>
            <a:r>
              <a:rPr lang="en-US"/>
              <a:t>design and specification of data structure by process modeling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5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  <a:r>
              <a:rPr lang="en-US" dirty="0"/>
              <a:t/>
            </a:r>
            <a:br>
              <a:rPr lang="en-US" dirty="0"/>
            </a:b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r>
              <a:rPr lang="en-US" smtClean="0"/>
              <a:t>Note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/>
              <a:t>distinguish between data and information </a:t>
            </a:r>
          </a:p>
          <a:p>
            <a:r>
              <a:rPr lang="en-US" sz="1400"/>
              <a:t>describe the components of information domain in the context of information system design </a:t>
            </a:r>
          </a:p>
          <a:p>
            <a:r>
              <a:rPr lang="en-US" sz="1400"/>
              <a:t>describe the data-oriented approach to information system development </a:t>
            </a:r>
          </a:p>
          <a:p>
            <a:r>
              <a:rPr lang="en-US" sz="1400"/>
              <a:t>explain information organization from the perspectives of: data, relationship, operating system and system architecture </a:t>
            </a:r>
          </a:p>
          <a:p>
            <a:r>
              <a:rPr lang="en-US" sz="1400"/>
              <a:t>list typical spatial and non-spatial data structures and describe their characteristics </a:t>
            </a:r>
          </a:p>
          <a:p>
            <a:r>
              <a:rPr lang="en-US" sz="1400"/>
              <a:t>describe the phases of work of data modeling and their respective end products </a:t>
            </a:r>
          </a:p>
          <a:p>
            <a:r>
              <a:rPr lang="en-US" sz="1400"/>
              <a:t>describe the method of process modeling and its end product </a:t>
            </a:r>
          </a:p>
          <a:p>
            <a:endParaRPr lang="en-US" sz="1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/>
              <a:t>databases can be organized in different ways known as </a:t>
            </a:r>
            <a:r>
              <a:rPr lang="en-US" sz="1800" i="1"/>
              <a:t>database models</a:t>
            </a:r>
            <a:endParaRPr lang="en-US" sz="1800"/>
          </a:p>
          <a:p>
            <a:pPr lvl="1"/>
            <a:r>
              <a:rPr lang="en-US" sz="1800"/>
              <a:t>the three conventional database models are: </a:t>
            </a:r>
            <a:r>
              <a:rPr lang="en-US" sz="1800" i="1"/>
              <a:t>relational</a:t>
            </a:r>
            <a:r>
              <a:rPr lang="en-US" sz="1800"/>
              <a:t>, </a:t>
            </a:r>
            <a:r>
              <a:rPr lang="en-US" sz="1800" i="1"/>
              <a:t>network </a:t>
            </a:r>
            <a:r>
              <a:rPr lang="en-US" sz="1800"/>
              <a:t>and </a:t>
            </a:r>
            <a:r>
              <a:rPr lang="en-US" sz="1800" i="1"/>
              <a:t>hierarchical</a:t>
            </a:r>
            <a:endParaRPr lang="en-US" sz="1800"/>
          </a:p>
          <a:p>
            <a:pPr lvl="2"/>
            <a:r>
              <a:rPr lang="en-US" sz="1400"/>
              <a:t>relational --- data are organized by records in relations which resemble a table (</a:t>
            </a:r>
            <a:r>
              <a:rPr lang="en-US" sz="1400">
                <a:hlinkClick r:id="rId2"/>
              </a:rPr>
              <a:t>Figure 5a</a:t>
            </a:r>
            <a:r>
              <a:rPr lang="en-US" sz="1400"/>
              <a:t>) (See </a:t>
            </a:r>
            <a:r>
              <a:rPr lang="en-US" sz="1400">
                <a:hlinkClick r:id="rId3"/>
              </a:rPr>
              <a:t>Section 3.2.1</a:t>
            </a:r>
            <a:r>
              <a:rPr lang="en-US" sz="1400"/>
              <a:t> for further explanation)</a:t>
            </a:r>
          </a:p>
          <a:p>
            <a:pPr lvl="2"/>
            <a:r>
              <a:rPr lang="en-US" sz="1400"/>
              <a:t>network --- data are organized by records which are classified into record types, with 1:n pointers linking associated records (</a:t>
            </a:r>
            <a:r>
              <a:rPr lang="en-US" sz="1400">
                <a:hlinkClick r:id="rId2"/>
              </a:rPr>
              <a:t>Figure 5b</a:t>
            </a:r>
            <a:r>
              <a:rPr lang="en-US" sz="1400"/>
              <a:t>)</a:t>
            </a:r>
          </a:p>
          <a:p>
            <a:pPr lvl="2"/>
            <a:r>
              <a:rPr lang="en-US" sz="1400"/>
              <a:t>hierarchical --- data are organized by records on a parent-child one-to-many relations (</a:t>
            </a:r>
            <a:r>
              <a:rPr lang="en-US" sz="1400">
                <a:hlinkClick r:id="rId2"/>
              </a:rPr>
              <a:t>Figure 5c</a:t>
            </a:r>
            <a:r>
              <a:rPr lang="en-US" sz="1400"/>
              <a:t>)</a:t>
            </a:r>
          </a:p>
          <a:p>
            <a:pPr lvl="1"/>
            <a:r>
              <a:rPr lang="en-US" sz="1800"/>
              <a:t>the emerging database model is </a:t>
            </a:r>
            <a:r>
              <a:rPr lang="en-US" sz="1800" i="1"/>
              <a:t>object-oriented</a:t>
            </a:r>
            <a:endParaRPr lang="en-US" sz="1800"/>
          </a:p>
          <a:p>
            <a:pPr lvl="2"/>
            <a:r>
              <a:rPr lang="en-US" sz="1400"/>
              <a:t>data are uniquely identified as individual objects that are classified into object types or classes according to the characteristics (attributes and operations) of the object (</a:t>
            </a:r>
            <a:r>
              <a:rPr lang="en-US" sz="1400">
                <a:hlinkClick r:id="rId2"/>
              </a:rPr>
              <a:t>Figure 5d</a:t>
            </a:r>
            <a:r>
              <a:rPr lang="en-US" sz="1400"/>
              <a:t>) (See </a:t>
            </a:r>
            <a:r>
              <a:rPr lang="en-US" sz="1400">
                <a:hlinkClick r:id="rId3"/>
              </a:rPr>
              <a:t>Section 3.2.2</a:t>
            </a:r>
            <a:r>
              <a:rPr lang="en-US" sz="1400"/>
              <a:t> for further explanation)</a:t>
            </a:r>
          </a:p>
          <a:p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GIẢI QUYẾT </a:t>
            </a:r>
            <a:r>
              <a:rPr lang="en-US" smtClean="0"/>
              <a:t>BÀI TOÁN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://www.google.com.vn/url?source=imglanding&amp;ct=img&amp;q=http://merlin2011graduates.com/blog/wp-content/uploads/2011/11/solution.png&amp;sa=X&amp;ei=aGr9Tu7MA8aSiQeNou2xAQ&amp;ved=0CAsQ8wc&amp;usg=AFQjCNGcOPplEFMSM8mg_N0VQ-_h29Js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" y="1934564"/>
            <a:ext cx="9114971" cy="32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Tag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308598"/>
          </a:xfrm>
        </p:spPr>
        <p:txBody>
          <a:bodyPr/>
          <a:lstStyle/>
          <a:p>
            <a:r>
              <a:rPr lang="en-US" smtClean="0"/>
              <a:t>Vấn đề:</a:t>
            </a:r>
          </a:p>
          <a:p>
            <a:pPr lvl="1"/>
            <a:r>
              <a:rPr lang="en-US" smtClean="0"/>
              <a:t>Không cần thiết tất cả dữ liệu giúp nghiệp vụ tìm kiếm &amp; so khớp thông tin các đối tượng với nhau</a:t>
            </a:r>
          </a:p>
          <a:p>
            <a:pPr lvl="1"/>
            <a:endParaRPr lang="en-US" smtClean="0"/>
          </a:p>
          <a:p>
            <a:r>
              <a:rPr lang="en-US" smtClean="0"/>
              <a:t>Giải pháp: sử dụng Tag</a:t>
            </a:r>
          </a:p>
          <a:p>
            <a:pPr lvl="1"/>
            <a:r>
              <a:rPr lang="en-US" smtClean="0"/>
              <a:t>Tag (metadata) là từ khóa phi cấu trúc</a:t>
            </a:r>
          </a:p>
          <a:p>
            <a:pPr lvl="1"/>
            <a:r>
              <a:rPr lang="en-US" smtClean="0"/>
              <a:t>Tagging các dữ liệu cần thiết</a:t>
            </a:r>
          </a:p>
          <a:p>
            <a:pPr lvl="1"/>
            <a:r>
              <a:rPr lang="en-US" smtClean="0"/>
              <a:t>Mô tả thông tin của một đối tượng một cách linh hoạt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8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Taxonomy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smtClean="0"/>
              <a:t>Vấn đề:</a:t>
            </a:r>
          </a:p>
          <a:p>
            <a:pPr lvl="1"/>
            <a:r>
              <a:rPr lang="en-US" smtClean="0"/>
              <a:t>Sau khi mô tả thông tin đối tượng bằng các tag (unstructured) thì làm thế nào  cấu trúc (structured) thông tin để đảm bảo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Giải pháp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7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Giải pháp tổ chức thông tin theo Hierarchical model</a:t>
            </a:r>
            <a:endParaRPr lang="en-US" sz="2800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461939"/>
          </a:xfrm>
        </p:spPr>
        <p:txBody>
          <a:bodyPr/>
          <a:lstStyle/>
          <a:p>
            <a:r>
              <a:rPr lang="en-US" smtClean="0"/>
              <a:t>Vấn đề: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Giải pháp: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algn="ctr"/>
            <a:fld id="{1AD93096-5B34-4342-9326-69289CEAE4C2}" type="slidenum">
              <a:rPr lang="en-US" smtClean="0"/>
              <a:pPr algn="ctr"/>
              <a:t>19</a:t>
            </a:fld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7" y="1203724"/>
            <a:ext cx="5476875" cy="273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" y="-20538"/>
            <a:ext cx="9179902" cy="454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1546616"/>
            <a:ext cx="9144000" cy="1409886"/>
          </a:xfrm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kiến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4551767"/>
            <a:ext cx="2201180" cy="5143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228798"/>
            <a:ext cx="2520281" cy="867928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4523657"/>
            <a:ext cx="4806752" cy="51952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3003798"/>
            <a:ext cx="9144000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GIẢNG VIÊN HƯỚNG DẪN:	 TS. </a:t>
            </a:r>
            <a:r>
              <a:rPr lang="en-US" sz="2200" dirty="0" err="1" smtClean="0">
                <a:effectLst/>
              </a:rPr>
              <a:t>Trần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vũ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bình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</a:t>
            </a:r>
            <a:r>
              <a:rPr lang="en-US" sz="2200" dirty="0" err="1" smtClean="0">
                <a:effectLst/>
              </a:rPr>
              <a:t>Sinh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viên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thực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hiện</a:t>
            </a:r>
            <a:r>
              <a:rPr lang="en-US" sz="2200" dirty="0" smtClean="0">
                <a:effectLst/>
              </a:rPr>
              <a:t>: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trung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hiếu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Phùng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chí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nguyên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dương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công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phúc</a:t>
            </a:r>
            <a:endParaRPr lang="en-US" sz="22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Giải pháp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461939"/>
          </a:xfrm>
        </p:spPr>
        <p:txBody>
          <a:bodyPr/>
          <a:lstStyle/>
          <a:p>
            <a:r>
              <a:rPr lang="en-US" smtClean="0"/>
              <a:t>Vấn đề</a:t>
            </a:r>
          </a:p>
          <a:p>
            <a:endParaRPr lang="en-US"/>
          </a:p>
          <a:p>
            <a:r>
              <a:rPr lang="en-US" smtClean="0"/>
              <a:t>Giải pháp</a:t>
            </a: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9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Giải</a:t>
            </a:r>
            <a:r>
              <a:rPr lang="en-US" sz="3600" dirty="0" smtClean="0"/>
              <a:t> </a:t>
            </a:r>
            <a:r>
              <a:rPr lang="en-US" sz="3600" dirty="0" err="1" smtClean="0"/>
              <a:t>pháp</a:t>
            </a:r>
            <a:r>
              <a:rPr lang="en-US" sz="3600" dirty="0" smtClean="0"/>
              <a:t> so </a:t>
            </a:r>
            <a:r>
              <a:rPr lang="en-US" sz="3600" dirty="0" err="1" smtClean="0"/>
              <a:t>khớp</a:t>
            </a:r>
            <a:r>
              <a:rPr lang="en-US" sz="3600" dirty="0" smtClean="0"/>
              <a:t> </a:t>
            </a:r>
            <a:r>
              <a:rPr lang="en-US" sz="3600" dirty="0" err="1" smtClean="0"/>
              <a:t>thông</a:t>
            </a:r>
            <a:r>
              <a:rPr lang="en-US" sz="3600" dirty="0" smtClean="0"/>
              <a:t> tin</a:t>
            </a:r>
            <a:endParaRPr lang="vi-VN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35" y="1251084"/>
            <a:ext cx="4833393" cy="389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2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2" y="1545636"/>
            <a:ext cx="5071823" cy="264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2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dc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014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JobZoom</a:t>
            </a:r>
            <a:r>
              <a:rPr lang="en-US" dirty="0" smtClean="0"/>
              <a:t> framework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357506"/>
            <a:ext cx="2448272" cy="106534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3215675"/>
            <a:ext cx="3810000" cy="19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756946" cy="443198"/>
          </a:xfrm>
        </p:spPr>
        <p:txBody>
          <a:bodyPr/>
          <a:lstStyle/>
          <a:p>
            <a:r>
              <a:rPr lang="en-US" sz="3200" smtClean="0"/>
              <a:t>4 vấn đề cần giải quyết trong JobZoom</a:t>
            </a:r>
            <a:endParaRPr lang="en-US" sz="32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3447098"/>
          </a:xfrm>
        </p:spPr>
        <p:txBody>
          <a:bodyPr/>
          <a:lstStyle/>
          <a:p>
            <a:r>
              <a:rPr lang="en-US" sz="2800" smtClean="0"/>
              <a:t>Hỗ trợ đăng tải thông tin theo từng ngành nghề</a:t>
            </a:r>
          </a:p>
          <a:p>
            <a:r>
              <a:rPr lang="en-US" sz="2800" smtClean="0"/>
              <a:t>So khớp thông tin giữa hồ sơ ứng viên &amp; yêu cầu công việc của nhà tuyển dụng</a:t>
            </a:r>
          </a:p>
          <a:p>
            <a:r>
              <a:rPr lang="en-US" sz="2800" smtClean="0"/>
              <a:t>Gợi ý ứng viên viết resume hiệu quả để được nhà tuyển dụng chú ý</a:t>
            </a:r>
          </a:p>
          <a:p>
            <a:r>
              <a:rPr lang="en-US" sz="2800" smtClean="0"/>
              <a:t>Kiến trúc hỗ trợ giải pháp cải thiện hiệu năng (performance) trong hệ thống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06687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8" y="1063168"/>
            <a:ext cx="7174394" cy="374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23478"/>
            <a:ext cx="8363938" cy="415499"/>
          </a:xfrm>
        </p:spPr>
        <p:txBody>
          <a:bodyPr/>
          <a:lstStyle/>
          <a:p>
            <a:r>
              <a:rPr lang="en-US" smtClean="0"/>
              <a:t>Use Case của framework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97993"/>
            <a:ext cx="6419987" cy="42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Logical 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 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r>
              <a:rPr lang="en-US" smtClean="0"/>
              <a:t>Kiến trúc dưới gốc độ tích hợp hệ thống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05673962"/>
              </p:ext>
            </p:extLst>
          </p:nvPr>
        </p:nvGraphicFramePr>
        <p:xfrm>
          <a:off x="683568" y="1047750"/>
          <a:ext cx="7776864" cy="379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tổ chức thông tin </a:t>
            </a:r>
            <a:r>
              <a:rPr lang="en-US" sz="3600"/>
              <a:t>linh </a:t>
            </a:r>
            <a:r>
              <a:rPr lang="en-US" sz="3600" smtClean="0"/>
              <a:t>hoạt #1</a:t>
            </a:r>
            <a:endParaRPr lang="en-US" sz="360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389436" y="1085851"/>
            <a:ext cx="4115872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4637501" y="1085851"/>
            <a:ext cx="4115872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73649"/>
            <a:ext cx="1341437" cy="314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35646"/>
            <a:ext cx="4049713" cy="209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16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600"/>
              <a:t>Component tổ chức thông tin linh </a:t>
            </a:r>
            <a:r>
              <a:rPr lang="en-US" sz="3600"/>
              <a:t>hoạt </a:t>
            </a:r>
            <a:r>
              <a:rPr lang="en-US" sz="3600" smtClean="0"/>
              <a:t>#2</a:t>
            </a:r>
            <a:endParaRPr lang="en-US" sz="360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smtClean="0"/>
              <a:t>Tagging &amp; Mapping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4"/>
            <a:ext cx="5364088" cy="277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7655"/>
            <a:ext cx="337766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so khớp thông tin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-36512" y="764708"/>
            <a:ext cx="216024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Storage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6404" y="764708"/>
            <a:ext cx="360569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Processing model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487"/>
            <a:ext cx="3672382" cy="31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0" y="1146398"/>
            <a:ext cx="117348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73540"/>
            <a:ext cx="4248446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5652094" y="878066"/>
            <a:ext cx="3491906" cy="3925932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Matching giữa đối tượng thông tin Hồ sơ ứng viên &amp; Công việc</a:t>
            </a:r>
          </a:p>
          <a:p>
            <a:r>
              <a:rPr lang="en-US" smtClean="0">
                <a:latin typeface="Segoe UI Light" pitchFamily="34" charset="0"/>
              </a:rPr>
              <a:t>Kết quả trả về:</a:t>
            </a:r>
          </a:p>
          <a:p>
            <a:pPr lvl="1"/>
            <a:r>
              <a:rPr lang="en-US" smtClean="0">
                <a:latin typeface="Segoe UI Light" pitchFamily="34" charset="0"/>
              </a:rPr>
              <a:t>Điểm theo tỷ lệ phần trăm %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absolute matching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có khả năng matching</a:t>
            </a:r>
            <a:endParaRPr lang="en-US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Mining Engine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221600"/>
            <a:ext cx="4949506" cy="329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617" y="257568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Server</a:t>
            </a:r>
            <a:endParaRPr lang="vi-VN" dirty="0"/>
          </a:p>
        </p:txBody>
      </p:sp>
      <p:pic>
        <p:nvPicPr>
          <p:cNvPr id="9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8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257567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5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6" y="257567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3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23728" y="1945265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1935578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U-Turn Arrow 15"/>
          <p:cNvSpPr/>
          <p:nvPr/>
        </p:nvSpPr>
        <p:spPr>
          <a:xfrm rot="10800000">
            <a:off x="1224894" y="2852679"/>
            <a:ext cx="6148502" cy="4751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40" y="3759882"/>
            <a:ext cx="5316537" cy="8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21600"/>
            <a:ext cx="5184576" cy="3738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3" y="1956970"/>
            <a:ext cx="4132075" cy="3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KẾT QUẢ ĐẠT ĐƯỢC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Đánh giá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96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42" name="Picture 2" descr="http://www.google.com.vn/url?source=imglanding&amp;ct=img&amp;q=http://blogs.msdn.com/blogfiles/willy-peter_schaub/WindowsLiveWriter/Aproblemhasbeenencounteredwhileloadingt_898F/CLIPART_OF_10873_SM_2.jpg&amp;sa=X&amp;ei=-F4FT_bDFoSbiQftvYXPAQ&amp;ved=0CAwQ8wc43QE&amp;usg=AFQjCNFaqnaVQMZhUCnPgJ-5uXSoHDa5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00100"/>
            <a:ext cx="3312368" cy="199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73086"/>
            <a:ext cx="4067944" cy="285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63138"/>
            <a:ext cx="7583424" cy="3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0308"/>
            <a:ext cx="9079108" cy="415499"/>
          </a:xfrm>
        </p:spPr>
        <p:txBody>
          <a:bodyPr/>
          <a:lstStyle/>
          <a:p>
            <a:r>
              <a:rPr lang="en-US" sz="3200" smtClean="0"/>
              <a:t>Sự linh hoạt tập thuộc tính (attribute) của một đối tượng</a:t>
            </a:r>
            <a:endParaRPr 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843558"/>
            <a:ext cx="7924800" cy="2616101"/>
          </a:xfrm>
        </p:spPr>
        <p:txBody>
          <a:bodyPr/>
          <a:lstStyle/>
          <a:p>
            <a:r>
              <a:rPr lang="en-US" smtClean="0"/>
              <a:t>Thông tin của 1 đối tượng</a:t>
            </a:r>
          </a:p>
          <a:p>
            <a:pPr lvl="1"/>
            <a:r>
              <a:rPr lang="en-US" smtClean="0"/>
              <a:t>Nhiều thuộc tính (attribute) thay đổi </a:t>
            </a:r>
          </a:p>
          <a:p>
            <a:pPr lvl="1"/>
            <a:r>
              <a:rPr lang="en-US"/>
              <a:t>T</a:t>
            </a:r>
            <a:r>
              <a:rPr lang="en-US" smtClean="0"/>
              <a:t>ùy theo gốc độ người nhìn (view) về đối tượng đó</a:t>
            </a:r>
          </a:p>
          <a:p>
            <a:r>
              <a:rPr lang="en-US" smtClean="0"/>
              <a:t>Khi thiết kế thông tin 1 đối tượng:</a:t>
            </a:r>
          </a:p>
          <a:p>
            <a:pPr lvl="1"/>
            <a:r>
              <a:rPr lang="en-US" smtClean="0"/>
              <a:t>Tập thuộc tính bị cố định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568" y="3435846"/>
            <a:ext cx="1296144" cy="1080120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Segoe UI Light" pitchFamily="34" charset="0"/>
              </a:rPr>
              <a:t>&lt;đối tượng&gt;</a:t>
            </a:r>
          </a:p>
          <a:p>
            <a:pPr algn="ctr"/>
            <a:r>
              <a:rPr lang="en-US" sz="1600" smtClean="0">
                <a:latin typeface="Segoe UI Light" pitchFamily="34" charset="0"/>
              </a:rPr>
              <a:t>Product</a:t>
            </a:r>
            <a:endParaRPr lang="en-US" sz="1600" dirty="0">
              <a:latin typeface="Segoe UI Ligh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66" y="4019839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9" y="290972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4141759"/>
            <a:ext cx="487680" cy="48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3435846"/>
            <a:ext cx="487680" cy="487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2726842"/>
            <a:ext cx="48768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9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Sự tổ chức thông tin của một đối tượng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smtClean="0"/>
              <a:t>Được tổ chức + lưu trữ một cách đa dạng</a:t>
            </a:r>
          </a:p>
          <a:p>
            <a:r>
              <a:rPr lang="en-US" smtClean="0"/>
              <a:t>Theo nhiều mô hình khác nhau (data modelling)</a:t>
            </a:r>
          </a:p>
          <a:p>
            <a:pPr lvl="1"/>
            <a:r>
              <a:rPr lang="vi-VN"/>
              <a:t>Phụ thuộc vào đặc thù của đối tượng thông tin và chiến lược của nhà phát triển phần mềm.</a:t>
            </a:r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7584" y="3435846"/>
            <a:ext cx="1080120" cy="1008112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Segoe UI Light" pitchFamily="34" charset="0"/>
              </a:rPr>
              <a:t>Đối tượng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770" y="3150282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23928" y="4407954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23928" y="3763011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340503" y="4083918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Elbow Connector 19"/>
          <p:cNvCxnSpPr>
            <a:stCxn id="18" idx="3"/>
            <a:endCxn id="17" idx="1"/>
          </p:cNvCxnSpPr>
          <p:nvPr/>
        </p:nvCxnSpPr>
        <p:spPr>
          <a:xfrm flipV="1">
            <a:off x="3700543" y="3925029"/>
            <a:ext cx="223385" cy="32090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3"/>
            <a:endCxn id="16" idx="1"/>
          </p:cNvCxnSpPr>
          <p:nvPr/>
        </p:nvCxnSpPr>
        <p:spPr>
          <a:xfrm>
            <a:off x="3700543" y="4245936"/>
            <a:ext cx="223385" cy="3240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2339752" y="3723878"/>
            <a:ext cx="504056" cy="482925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Nghiệp vụ tìm kiếm &amp;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smtClean="0"/>
              <a:t>Có nhu cầu cần thiết &amp; phổ biến</a:t>
            </a:r>
          </a:p>
          <a:p>
            <a:r>
              <a:rPr lang="en-US" smtClean="0"/>
              <a:t>Ví dụ: Tìm việc làm, tìm bạn, tìm kiếm sản phẩm…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#1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66"/>
          </a:xfrm>
        </p:spPr>
        <p:txBody>
          <a:bodyPr/>
          <a:lstStyle/>
          <a:p>
            <a:r>
              <a:rPr lang="vi-VN"/>
              <a:t>Thông tin một đối tượng (attributes) cần được tổ chức </a:t>
            </a:r>
            <a:r>
              <a:rPr lang="vi-VN"/>
              <a:t>linh </a:t>
            </a:r>
            <a:r>
              <a:rPr lang="vi-VN" smtClean="0"/>
              <a:t>hoạt</a:t>
            </a:r>
            <a:endParaRPr lang="en-US" smtClean="0"/>
          </a:p>
          <a:p>
            <a:r>
              <a:rPr lang="vi-VN"/>
              <a:t>Thông tin một đối tượng được tổ chức &amp; lưu trữ đa dạng (data </a:t>
            </a:r>
            <a:r>
              <a:rPr lang="vi-VN"/>
              <a:t>modelling</a:t>
            </a:r>
            <a:r>
              <a:rPr lang="vi-VN" smtClean="0"/>
              <a:t>)</a:t>
            </a:r>
            <a:endParaRPr lang="en-US" smtClean="0"/>
          </a:p>
          <a:p>
            <a:r>
              <a:rPr lang="en-US"/>
              <a:t>Phần mềm nghiệp vụ về tìm kiếm và so khớp thông tin có nhu cầu </a:t>
            </a:r>
            <a:r>
              <a:rPr lang="en-US"/>
              <a:t>phổ </a:t>
            </a:r>
            <a:r>
              <a:rPr lang="en-US" smtClean="0"/>
              <a:t>biến</a:t>
            </a:r>
          </a:p>
          <a:p>
            <a:pPr>
              <a:buFont typeface="Symbol"/>
              <a:buChar char="Þ"/>
            </a:pPr>
            <a:r>
              <a:rPr lang="vi-VN" smtClean="0"/>
              <a:t>Làm </a:t>
            </a:r>
            <a:r>
              <a:rPr lang="vi-VN"/>
              <a:t>thế nào thiết kế một kiến trúc phần mềm chung có thể tổ chức thông tin một cách linh hoạt đảm bảo khả năng tìm kiếm và </a:t>
            </a:r>
            <a:r>
              <a:rPr lang="vi-VN"/>
              <a:t>so </a:t>
            </a:r>
            <a:r>
              <a:rPr lang="vi-VN" smtClean="0"/>
              <a:t>khớp</a:t>
            </a:r>
            <a:endParaRPr lang="en-US" smtClean="0"/>
          </a:p>
          <a:p>
            <a:pPr>
              <a:buFont typeface="Symbol"/>
              <a:buChar char="Þ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#2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711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985</Words>
  <Application>Microsoft Office PowerPoint</Application>
  <PresentationFormat>On-screen Show (16:9)</PresentationFormat>
  <Paragraphs>172</Paragraphs>
  <Slides>41</Slides>
  <Notes>2</Notes>
  <HiddenSlides>4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PowerPoint Presentation</vt:lpstr>
      <vt:lpstr>Xây dựng kiến trúc cổng thông tin tìm việc</vt:lpstr>
      <vt:lpstr>Agenda</vt:lpstr>
      <vt:lpstr>Bài toán kiến trúc</vt:lpstr>
      <vt:lpstr>Sự linh hoạt tập thuộc tính (attribute) của một đối tượng</vt:lpstr>
      <vt:lpstr>Sự tổ chức thông tin của một đối tượng</vt:lpstr>
      <vt:lpstr>Nghiệp vụ tìm kiếm &amp; so khớp thông tin</vt:lpstr>
      <vt:lpstr>Bài toán kiến trúc #1</vt:lpstr>
      <vt:lpstr>Bài toán kiến trúc #2</vt:lpstr>
      <vt:lpstr>Bài toán kiến trúc #3</vt:lpstr>
      <vt:lpstr>PowerPoint Presentation</vt:lpstr>
      <vt:lpstr>Fundamentals of information science </vt:lpstr>
      <vt:lpstr>Fundamentals of information science  </vt:lpstr>
      <vt:lpstr>Fundamentals of information science </vt:lpstr>
      <vt:lpstr>GIẢI QUYẾT BÀI TOÁN</vt:lpstr>
      <vt:lpstr>Tag</vt:lpstr>
      <vt:lpstr>Taxonomy</vt:lpstr>
      <vt:lpstr>Giải pháp tổ chức thông tin theo Hierarchical model</vt:lpstr>
      <vt:lpstr>PowerPoint Presentation</vt:lpstr>
      <vt:lpstr>Giải pháp so khớp thông tin</vt:lpstr>
      <vt:lpstr>Giải pháp so khớp thông tin</vt:lpstr>
      <vt:lpstr>Cây quyết định</vt:lpstr>
      <vt:lpstr>Kiến trúc phần mềm</vt:lpstr>
      <vt:lpstr>JobZoom framework</vt:lpstr>
      <vt:lpstr>4 vấn đề cần giải quyết trong JobZoom</vt:lpstr>
      <vt:lpstr>Kiến trúc tổng quan JobZoom framework</vt:lpstr>
      <vt:lpstr>Use Case của framework</vt:lpstr>
      <vt:lpstr>Logical view</vt:lpstr>
      <vt:lpstr>Process view</vt:lpstr>
      <vt:lpstr>Component tổ chức thông tin linh hoạt #1</vt:lpstr>
      <vt:lpstr>Component tổ chức thông tin linh hoạt #2</vt:lpstr>
      <vt:lpstr>Component so khớp thông tin</vt:lpstr>
      <vt:lpstr>Data Mining Engine</vt:lpstr>
      <vt:lpstr>Data mining engine</vt:lpstr>
      <vt:lpstr>DEMONSTRATION</vt:lpstr>
      <vt:lpstr>Kết luận</vt:lpstr>
      <vt:lpstr>KẾT QUẢ ĐẠT ĐƯỢC</vt:lpstr>
      <vt:lpstr>Đánh giá</vt:lpstr>
      <vt:lpstr>Những hạn chế</vt:lpstr>
      <vt:lpstr>Q &amp; A</vt:lpstr>
      <vt:lpstr>THANKS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2012-01-07T10:50:02Z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